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notesMasterIdLst>
    <p:notesMasterId r:id="rId18"/>
  </p:notesMasterIdLst>
  <p:sldIdLst>
    <p:sldId id="317" r:id="rId2"/>
    <p:sldId id="363" r:id="rId3"/>
    <p:sldId id="390" r:id="rId4"/>
    <p:sldId id="365" r:id="rId5"/>
    <p:sldId id="391" r:id="rId6"/>
    <p:sldId id="366" r:id="rId7"/>
    <p:sldId id="392" r:id="rId8"/>
    <p:sldId id="400" r:id="rId9"/>
    <p:sldId id="393" r:id="rId10"/>
    <p:sldId id="394" r:id="rId11"/>
    <p:sldId id="401" r:id="rId12"/>
    <p:sldId id="395" r:id="rId13"/>
    <p:sldId id="399" r:id="rId14"/>
    <p:sldId id="396" r:id="rId15"/>
    <p:sldId id="397" r:id="rId16"/>
    <p:sldId id="318" r:id="rId17"/>
  </p:sldIdLst>
  <p:sldSz cx="9144000" cy="6858000" type="screen4x3"/>
  <p:notesSz cx="6858000" cy="9144000"/>
  <p:defaultTextStyle>
    <a:defPPr>
      <a:defRPr lang="zh-CN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数据抓取基础知识" id="{354347DB-713E-8E4C-B426-7A036AC9D821}">
          <p14:sldIdLst>
            <p14:sldId id="317"/>
            <p14:sldId id="363"/>
            <p14:sldId id="390"/>
            <p14:sldId id="365"/>
            <p14:sldId id="391"/>
            <p14:sldId id="366"/>
            <p14:sldId id="392"/>
            <p14:sldId id="400"/>
            <p14:sldId id="393"/>
            <p14:sldId id="394"/>
            <p14:sldId id="401"/>
            <p14:sldId id="395"/>
            <p14:sldId id="399"/>
            <p14:sldId id="396"/>
            <p14:sldId id="397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D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41" autoAdjust="0"/>
    <p:restoredTop sz="96137" autoAdjust="0"/>
  </p:normalViewPr>
  <p:slideViewPr>
    <p:cSldViewPr snapToGrid="0" snapToObjects="1">
      <p:cViewPr>
        <p:scale>
          <a:sx n="120" d="100"/>
          <a:sy n="120" d="100"/>
        </p:scale>
        <p:origin x="89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F3FF9A4E-E4CD-46BB-8330-AE8B871AB2F2}" type="datetime1">
              <a:rPr lang="zh-CN" altLang="en-US"/>
              <a:pPr>
                <a:defRPr/>
              </a:pPr>
              <a:t>2017/11/18</a:t>
            </a:fld>
            <a:endParaRPr lang="zh-CN" altLang="en-US" sz="1200"/>
          </a:p>
        </p:txBody>
      </p:sp>
      <p:sp>
        <p:nvSpPr>
          <p:cNvPr id="3076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zh-CN" altLang="en-US" smtClean="0"/>
              <a:t>单击此处编辑母版文本样式</a:t>
            </a:r>
          </a:p>
          <a:p>
            <a:pPr>
              <a:defRPr/>
            </a:pPr>
            <a:r>
              <a:rPr lang="zh-CN" altLang="en-US" smtClean="0"/>
              <a:t>二级</a:t>
            </a:r>
          </a:p>
          <a:p>
            <a:pPr>
              <a:defRPr/>
            </a:pPr>
            <a:r>
              <a:rPr lang="zh-CN" altLang="en-US" smtClean="0"/>
              <a:t>三级</a:t>
            </a:r>
          </a:p>
          <a:p>
            <a:pPr>
              <a:defRPr/>
            </a:pPr>
            <a:r>
              <a:rPr lang="zh-CN" altLang="en-US" smtClean="0"/>
              <a:t>四级</a:t>
            </a:r>
          </a:p>
          <a:p>
            <a:pPr>
              <a:defRPr/>
            </a:pPr>
            <a:r>
              <a:rPr lang="zh-CN" altLang="en-US" smtClean="0"/>
              <a:t>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幻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4DAC2781-B66C-413C-B009-A97FB973E51B}" type="slidenum">
              <a:rPr lang="zh-CN" altLang="en-US"/>
              <a:pPr>
                <a:defRPr/>
              </a:pPr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426345983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mr-IN" altLang="zh-CN" dirty="0" smtClean="0">
                <a:effectLst/>
              </a:rPr>
              <a:t>"</a:t>
            </a:r>
            <a:r>
              <a:rPr lang="mr-IN" altLang="zh-CN" dirty="0" err="1" smtClean="0">
                <a:effectLst/>
              </a:rPr>
              <a:t>service_args</a:t>
            </a:r>
            <a:r>
              <a:rPr lang="mr-IN" altLang="zh-CN" dirty="0" smtClean="0">
                <a:effectLst/>
              </a:rPr>
              <a:t>=[‘--</a:t>
            </a:r>
            <a:r>
              <a:rPr lang="mr-IN" altLang="zh-CN" dirty="0" err="1" smtClean="0">
                <a:effectLst/>
              </a:rPr>
              <a:t>ignore-ssl-errors</a:t>
            </a:r>
            <a:r>
              <a:rPr lang="mr-IN" altLang="zh-CN" dirty="0" smtClean="0">
                <a:effectLst/>
              </a:rPr>
              <a:t>=</a:t>
            </a:r>
            <a:r>
              <a:rPr lang="mr-IN" altLang="zh-CN" dirty="0" err="1" smtClean="0">
                <a:effectLst/>
              </a:rPr>
              <a:t>true</a:t>
            </a:r>
            <a:r>
              <a:rPr lang="mr-IN" altLang="zh-CN" dirty="0" smtClean="0">
                <a:effectLst/>
              </a:rPr>
              <a:t>‘, ‘--</a:t>
            </a:r>
            <a:r>
              <a:rPr lang="mr-IN" altLang="zh-CN" dirty="0" err="1" smtClean="0">
                <a:effectLst/>
              </a:rPr>
              <a:t>ssl-protocol</a:t>
            </a:r>
            <a:r>
              <a:rPr lang="mr-IN" altLang="zh-CN" dirty="0" smtClean="0">
                <a:effectLst/>
              </a:rPr>
              <a:t>=TLSv1‘]" </a:t>
            </a:r>
            <a:endParaRPr lang="mr-IN" altLang="zh-CN" dirty="0">
              <a:effectLst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2017/11/18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120119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2017/11/18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7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076141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2017/11/18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8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584011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US" altLang="zh-CN" dirty="0" smtClean="0"/>
              <a:t> selenium.webdriver.common.keys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import</a:t>
            </a:r>
            <a:r>
              <a:rPr lang="en-US" altLang="zh-CN" dirty="0" smtClean="0"/>
              <a:t> Keys </a:t>
            </a:r>
            <a:br>
              <a:rPr lang="en-US" altLang="zh-CN" dirty="0" smtClean="0"/>
            </a:b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US" altLang="zh-CN" dirty="0" smtClean="0"/>
              <a:t> selenium.webdriver.common.by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import</a:t>
            </a:r>
            <a:r>
              <a:rPr lang="en-US" altLang="zh-CN" dirty="0" smtClean="0"/>
              <a:t> By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US" altLang="zh-CN" dirty="0" smtClean="0"/>
              <a:t> selenium.webdriver.support.ui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import</a:t>
            </a:r>
            <a:r>
              <a:rPr lang="en-US" altLang="zh-CN" dirty="0" smtClean="0"/>
              <a:t> WebDriverWait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US" altLang="zh-CN" dirty="0" smtClean="0"/>
              <a:t> selenium.webdriver.support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import</a:t>
            </a:r>
            <a:r>
              <a:rPr lang="en-US" altLang="zh-CN" dirty="0" smtClean="0"/>
              <a:t> expected_conditions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as</a:t>
            </a:r>
            <a:r>
              <a:rPr lang="en-US" altLang="zh-CN" dirty="0" smtClean="0"/>
              <a:t> EC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2017/11/18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10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710237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2017/11/18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343015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2017/11/18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677308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2017/11/18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812728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2017/11/18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261338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789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98475" y="1844824"/>
            <a:ext cx="8128000" cy="415925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n"/>
              <a:defRPr sz="2000"/>
            </a:lvl1pPr>
            <a:lvl2pPr marL="800100" indent="-342900">
              <a:buFont typeface="Wingdings" panose="05000000000000000000" pitchFamily="2" charset="2"/>
              <a:buChar char="p"/>
              <a:defRPr sz="2000"/>
            </a:lvl2pPr>
            <a:lvl3pPr marL="1143000" indent="-228600">
              <a:buFont typeface="Wingdings" panose="05000000000000000000" pitchFamily="2" charset="2"/>
              <a:buChar char="Ø"/>
              <a:defRPr sz="2000"/>
            </a:lvl3pPr>
            <a:lvl4pPr marL="1600200" indent="-228600">
              <a:buFont typeface="Wingdings" panose="05000000000000000000" pitchFamily="2" charset="2"/>
              <a:buChar char="ü"/>
              <a:defRPr sz="2000"/>
            </a:lvl4pPr>
            <a:lvl5pPr marL="2057400" indent="-2286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498475" y="595318"/>
            <a:ext cx="8128000" cy="715579"/>
          </a:xfrm>
        </p:spPr>
        <p:txBody>
          <a:bodyPr anchor="b"/>
          <a:lstStyle>
            <a:lvl1pPr algn="ctr">
              <a:defRPr sz="3600">
                <a:latin typeface="Hiragino Sans GB W3" charset="-122"/>
                <a:ea typeface="Hiragino Sans GB W3" charset="-122"/>
                <a:cs typeface="Hiragino Sans GB W3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87681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2412544"/>
            <a:ext cx="6858000" cy="2387600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94590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E6C31-EE7A-4411-A45C-DDF7D2352E4A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643336"/>
            <a:ext cx="8128000" cy="83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 smtClean="0">
                <a:sym typeface="Eurostile" charset="0"/>
              </a:rPr>
              <a:t>单击此处编辑母版标题样式</a:t>
            </a:r>
          </a:p>
        </p:txBody>
      </p:sp>
      <p:sp>
        <p:nvSpPr>
          <p:cNvPr id="8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3075" y="1994694"/>
            <a:ext cx="8128000" cy="415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 smtClean="0">
                <a:sym typeface="Eurostile" charset="0"/>
              </a:rPr>
              <a:t>单击此处编辑母版文本样式</a:t>
            </a:r>
          </a:p>
          <a:p>
            <a:pPr lvl="1"/>
            <a:r>
              <a:rPr lang="zh-CN" dirty="0" smtClean="0">
                <a:sym typeface="Eurostile" charset="0"/>
              </a:rPr>
              <a:t>二级</a:t>
            </a:r>
          </a:p>
          <a:p>
            <a:pPr lvl="2"/>
            <a:r>
              <a:rPr lang="zh-CN" dirty="0" smtClean="0">
                <a:sym typeface="Eurostile" charset="0"/>
              </a:rPr>
              <a:t>三级</a:t>
            </a:r>
          </a:p>
          <a:p>
            <a:pPr lvl="3"/>
            <a:r>
              <a:rPr lang="zh-CN" dirty="0" smtClean="0">
                <a:sym typeface="Eurostile" charset="0"/>
              </a:rPr>
              <a:t>四级</a:t>
            </a:r>
          </a:p>
          <a:p>
            <a:pPr lvl="4"/>
            <a:r>
              <a:rPr lang="zh-CN" dirty="0" smtClean="0">
                <a:sym typeface="Eurostile" charset="0"/>
              </a:rPr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42785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pm.taobao.org/mirrors/chromedriver" TargetMode="External"/><Relationship Id="rId4" Type="http://schemas.openxmlformats.org/officeDocument/2006/relationships/hyperlink" Target="http://phantomjs.org/download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14017" y="2660688"/>
            <a:ext cx="4506362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48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</a:t>
            </a:r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48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endParaRPr lang="zh-CN" altLang="zh-CN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8400" y="1371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2275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smtClean="0"/>
              <a:t>页面等待</a:t>
            </a:r>
            <a:endParaRPr kumimoji="1" lang="zh-CN" altLang="en-US" sz="3600"/>
          </a:p>
        </p:txBody>
      </p:sp>
      <p:sp>
        <p:nvSpPr>
          <p:cNvPr id="8" name="文本框 7"/>
          <p:cNvSpPr txBox="1"/>
          <p:nvPr/>
        </p:nvSpPr>
        <p:spPr>
          <a:xfrm>
            <a:off x="1291854" y="1531088"/>
            <a:ext cx="70334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为什么需要等待</a:t>
            </a:r>
            <a:endParaRPr lang="en-US" altLang="zh-CN" sz="20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如果网站采用了动态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html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技术，那么页面上的部分元素出现时间便不能确定，这个时候就可以设置一个等待时间，强制要求在时间内出现，否则报错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强制等待</a:t>
            </a:r>
            <a:endParaRPr lang="en-US" altLang="zh-CN" sz="20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1600" dirty="0" smtClean="0"/>
              <a:t>time.sleep(10</a:t>
            </a:r>
            <a:r>
              <a:rPr lang="en-US" altLang="zh-CN" sz="1600" dirty="0"/>
              <a:t>)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显式等待</a:t>
            </a:r>
            <a:r>
              <a:rPr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</a:t>
            </a: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了解</a:t>
            </a:r>
            <a:r>
              <a:rPr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)</a:t>
            </a:r>
            <a:endParaRPr lang="zh-CN" altLang="en-US" sz="2000" b="1" dirty="0"/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显式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等待指定某个条件，然后设置最长等待时间。如果在这个时间还没有找到元素，那么便会抛出异常了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。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1600" dirty="0"/>
              <a:t>WebDriverWait(driver, 10).until( EC.presence_of_element_located((By.ID, "myDynamicElement"))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隐式等待</a:t>
            </a:r>
            <a:r>
              <a:rPr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</a:t>
            </a: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了解</a:t>
            </a:r>
            <a:r>
              <a:rPr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)</a:t>
            </a:r>
            <a:endParaRPr lang="en-US" altLang="zh-CN" sz="20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就是简单地设置一个最大等待时间，单位为秒。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1600" dirty="0" smtClean="0"/>
              <a:t>driver.implicitly_wait(10)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596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3615" y="1047234"/>
            <a:ext cx="6294886" cy="359919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33615" y="4965405"/>
            <a:ext cx="6709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chromedirver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下载地址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: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hlinkClick r:id="rId3"/>
              </a:rPr>
              <a:t>https://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  <a:hlinkClick r:id="rId3"/>
              </a:rPr>
              <a:t>npm.taobao.org/mirrors/chromedriver</a:t>
            </a:r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phantomjs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下载地址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: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hlinkClick r:id="rId4"/>
              </a:rPr>
              <a:t>http://phantomjs.org/download.html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1494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smtClean="0"/>
              <a:t>动手练习</a:t>
            </a:r>
            <a:endParaRPr kumimoji="1" lang="zh-CN" altLang="en-US" sz="3600"/>
          </a:p>
        </p:txBody>
      </p:sp>
      <p:sp>
        <p:nvSpPr>
          <p:cNvPr id="2" name="文本框 1"/>
          <p:cNvSpPr txBox="1"/>
          <p:nvPr/>
        </p:nvSpPr>
        <p:spPr>
          <a:xfrm>
            <a:off x="2466753" y="1860692"/>
            <a:ext cx="4869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爬取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斗鱼直播平台的所有房间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信息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1"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https://www.douyu.com/directory/all</a:t>
            </a:r>
            <a:endParaRPr kumimoji="1" lang="zh-CN" altLang="en-US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4747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853531" y="1610907"/>
            <a:ext cx="3417887" cy="4587873"/>
          </a:xfrm>
        </p:spPr>
        <p:txBody>
          <a:bodyPr/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应用场景：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+mj-lt"/>
              <a:buAutoNum type="arabic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动态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html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页面请求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+mj-lt"/>
              <a:buAutoNum type="arabic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登录获取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cookies</a:t>
            </a:r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如何使用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+mj-lt"/>
              <a:buAutoNum type="arabic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导包并且实例化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</a:t>
            </a:r>
          </a:p>
          <a:p>
            <a:pPr lvl="1">
              <a:buFont typeface="+mj-lt"/>
              <a:buAutoNum type="arabic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发送请求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+mj-lt"/>
              <a:buAutoNum type="arabic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定位获取数据</a:t>
            </a:r>
            <a:endParaRPr kumimoji="1" lang="en-US" altLang="zh-CN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+mj-lt"/>
              <a:buAutoNum type="arabic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保存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+mj-lt"/>
              <a:buAutoNum type="arabic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退出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</a:t>
            </a:r>
          </a:p>
          <a:p>
            <a:pPr marL="400050" indent="-400050">
              <a:buFont typeface="+mj-ea"/>
              <a:buAutoNum type="ea1JpnChsDbPeriod"/>
            </a:pP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Cookies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相关方法：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Arial" charset="0"/>
              <a:buChar char="•"/>
            </a:pP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get_cookies()</a:t>
            </a:r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页面等待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Arial" charset="0"/>
              <a:buChar char="•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强制等待</a:t>
            </a:r>
            <a:endParaRPr kumimoji="1" lang="zh-CN" altLang="en-US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Selenium</a:t>
            </a:r>
            <a:r>
              <a:rPr kumimoji="1" lang="zh-CN" altLang="en-US" smtClean="0"/>
              <a:t>总结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484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>Tesseract</a:t>
            </a:r>
            <a:endParaRPr kumimoji="1" lang="zh-CN" altLang="en-US" sz="3600"/>
          </a:p>
        </p:txBody>
      </p:sp>
      <p:sp>
        <p:nvSpPr>
          <p:cNvPr id="2" name="文本框 1"/>
          <p:cNvSpPr txBox="1"/>
          <p:nvPr/>
        </p:nvSpPr>
        <p:spPr>
          <a:xfrm>
            <a:off x="1892595" y="1765000"/>
            <a:ext cx="58160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定义：</a:t>
            </a:r>
            <a:endParaRPr kumimoji="1"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Tesseract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是一个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将</a:t>
            </a:r>
            <a:r>
              <a:rPr lang="zh-CN" altLang="en-US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图像翻译成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文字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</a:t>
            </a:r>
            <a:r>
              <a:rPr lang="en-US" altLang="zh-CN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OCR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库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光学文字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识别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，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Optical </a:t>
            </a: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Character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Recognition)</a:t>
            </a:r>
          </a:p>
          <a:p>
            <a:pPr marL="800100" lvl="1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安装：</a:t>
            </a:r>
            <a:endParaRPr kumimoji="1"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sudo </a:t>
            </a: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apt-get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install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tesseract-ocr</a:t>
            </a:r>
          </a:p>
          <a:p>
            <a:pPr marL="342900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在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python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中调用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Tesseract</a:t>
            </a:r>
          </a:p>
          <a:p>
            <a:pPr marL="800100" lvl="1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pip install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pytesseract</a:t>
            </a: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762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>Tesseract</a:t>
            </a:r>
            <a:r>
              <a:rPr kumimoji="1" lang="zh-CN" altLang="en-US" smtClean="0"/>
              <a:t>处理规范的文字</a:t>
            </a:r>
            <a:endParaRPr kumimoji="1" lang="zh-CN" altLang="en-US" sz="36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3880" r="1676"/>
          <a:stretch/>
        </p:blipFill>
        <p:spPr>
          <a:xfrm>
            <a:off x="1725132" y="1488560"/>
            <a:ext cx="5693735" cy="101505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8" name="肘形连接符 7"/>
          <p:cNvCxnSpPr/>
          <p:nvPr/>
        </p:nvCxnSpPr>
        <p:spPr>
          <a:xfrm>
            <a:off x="2402959" y="2503612"/>
            <a:ext cx="563525" cy="430974"/>
          </a:xfrm>
          <a:prstGeom prst="bentConnector3">
            <a:avLst>
              <a:gd name="adj1" fmla="val 943"/>
            </a:avLst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2966484" y="2828260"/>
            <a:ext cx="3434316" cy="369332"/>
          </a:xfrm>
          <a:prstGeom prst="rect">
            <a:avLst/>
          </a:prstGeom>
          <a:solidFill>
            <a:schemeClr val="bg1"/>
          </a:solidFill>
          <a:ln w="12700">
            <a:solidFill>
              <a:srgbClr val="2D2D2D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上图的图片如何转化为字符串？</a:t>
            </a:r>
            <a:endParaRPr kumimoji="1"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725132" y="3700130"/>
            <a:ext cx="47195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在终端中：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/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tesseract test.jpg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text</a:t>
            </a:r>
          </a:p>
          <a:p>
            <a:pPr lvl="1"/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在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python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代码中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/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import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pytesseract</a:t>
            </a:r>
          </a:p>
          <a:p>
            <a:pPr lvl="1"/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from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PIL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import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Image</a:t>
            </a:r>
          </a:p>
          <a:p>
            <a:pPr lvl="1"/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i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mage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Image.open(jpg)</a:t>
            </a:r>
          </a:p>
          <a:p>
            <a:pPr lvl="1"/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pytesseract.image_to_string(image)</a:t>
            </a:r>
          </a:p>
        </p:txBody>
      </p:sp>
    </p:spTree>
    <p:extLst>
      <p:ext uri="{BB962C8B-B14F-4D97-AF65-F5344CB8AC3E}">
        <p14:creationId xmlns:p14="http://schemas.microsoft.com/office/powerpoint/2010/main" val="58045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82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737860"/>
          </a:xfrm>
        </p:spPr>
        <p:txBody>
          <a:bodyPr>
            <a:normAutofit/>
          </a:bodyPr>
          <a:lstStyle/>
          <a:p>
            <a:r>
              <a:rPr kumimoji="1" lang="zh-CN" altLang="en-US" sz="4000" smtClean="0">
                <a:latin typeface="Hiragino Sans GB W3" charset="-122"/>
                <a:ea typeface="Hiragino Sans GB W3" charset="-122"/>
                <a:cs typeface="Hiragino Sans GB W3" charset="-122"/>
              </a:rPr>
              <a:t>第</a:t>
            </a:r>
            <a:r>
              <a:rPr kumimoji="1" lang="zh-CN" altLang="en-US" sz="4000" smtClean="0"/>
              <a:t>三</a:t>
            </a:r>
            <a:r>
              <a:rPr kumimoji="1" lang="zh-CN" altLang="en-US" sz="4000" smtClean="0">
                <a:latin typeface="Hiragino Sans GB W3" charset="-122"/>
                <a:ea typeface="Hiragino Sans GB W3" charset="-122"/>
                <a:cs typeface="Hiragino Sans GB W3" charset="-122"/>
              </a:rPr>
              <a:t>部分课程概要</a:t>
            </a:r>
            <a:endParaRPr kumimoji="1" lang="zh-CN" altLang="en-US" sz="400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32632" y="2087906"/>
            <a:ext cx="427873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动态</a:t>
            </a:r>
            <a:r>
              <a:rPr kumimoji="1" lang="en-US" altLang="zh-CN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html</a:t>
            </a:r>
            <a:r>
              <a:rPr kumimoji="1" lang="zh-CN" altLang="en-US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介绍</a:t>
            </a:r>
            <a:endParaRPr kumimoji="1" lang="en-US" altLang="zh-CN" sz="2400" b="1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zh-CN" sz="2400" b="1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selenium</a:t>
            </a:r>
            <a:r>
              <a:rPr kumimoji="1" lang="zh-CN" altLang="en-US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和</a:t>
            </a:r>
            <a:r>
              <a:rPr kumimoji="1" lang="en-US" altLang="zh-CN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phantomjs</a:t>
            </a:r>
            <a:endParaRPr kumimoji="1" lang="en-US" altLang="zh-CN" sz="2400" b="1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zh-CN" sz="2400" b="1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机器视觉和</a:t>
            </a:r>
            <a:r>
              <a:rPr kumimoji="1" lang="en-US" altLang="zh-CN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tesseract</a:t>
            </a:r>
            <a:r>
              <a:rPr kumimoji="1" lang="zh-CN" altLang="en-US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介绍</a:t>
            </a:r>
            <a:endParaRPr kumimoji="1" lang="en-US" altLang="zh-CN" sz="2400" b="1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040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806149"/>
          </a:xfrm>
        </p:spPr>
        <p:txBody>
          <a:bodyPr>
            <a:normAutofit/>
          </a:bodyPr>
          <a:lstStyle/>
          <a:p>
            <a:r>
              <a:rPr lang="zh-CN" altLang="en-US" smtClean="0"/>
              <a:t>后续爬虫代码的建议</a:t>
            </a:r>
            <a:endParaRPr kumimoji="1" lang="zh-CN" altLang="en-US" sz="36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975" y="2037357"/>
            <a:ext cx="4699591" cy="34317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1153" y="88870"/>
            <a:ext cx="2997672" cy="389697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1153" y="2481323"/>
            <a:ext cx="2835348" cy="389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59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806149"/>
          </a:xfrm>
        </p:spPr>
        <p:txBody>
          <a:bodyPr>
            <a:normAutofit/>
          </a:bodyPr>
          <a:lstStyle/>
          <a:p>
            <a:r>
              <a:rPr lang="zh-CN" altLang="en-US" sz="3600" smtClean="0"/>
              <a:t>动态</a:t>
            </a:r>
            <a:r>
              <a:rPr lang="en-US" altLang="zh-CN" sz="3600" dirty="0" smtClean="0"/>
              <a:t>HTML</a:t>
            </a:r>
            <a:r>
              <a:rPr lang="zh-CN" altLang="en-US" sz="3600" smtClean="0"/>
              <a:t>技术了解</a:t>
            </a:r>
            <a:endParaRPr kumimoji="1" lang="zh-CN" altLang="en-US" sz="3600"/>
          </a:p>
        </p:txBody>
      </p:sp>
      <p:grpSp>
        <p:nvGrpSpPr>
          <p:cNvPr id="19" name="组 18"/>
          <p:cNvGrpSpPr/>
          <p:nvPr/>
        </p:nvGrpSpPr>
        <p:grpSpPr>
          <a:xfrm>
            <a:off x="919965" y="2264733"/>
            <a:ext cx="7681775" cy="2658141"/>
            <a:chOff x="1005025" y="2509282"/>
            <a:chExt cx="7681775" cy="2658141"/>
          </a:xfrm>
        </p:grpSpPr>
        <p:grpSp>
          <p:nvGrpSpPr>
            <p:cNvPr id="17" name="组 16"/>
            <p:cNvGrpSpPr/>
            <p:nvPr/>
          </p:nvGrpSpPr>
          <p:grpSpPr>
            <a:xfrm>
              <a:off x="1005025" y="2509282"/>
              <a:ext cx="5321347" cy="2658141"/>
              <a:chOff x="1674876" y="2402957"/>
              <a:chExt cx="5321347" cy="2658141"/>
            </a:xfrm>
          </p:grpSpPr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2"/>
              <a:srcRect b="26686"/>
              <a:stretch/>
            </p:blipFill>
            <p:spPr>
              <a:xfrm>
                <a:off x="1674876" y="2402957"/>
                <a:ext cx="4527874" cy="2658141"/>
              </a:xfrm>
              <a:prstGeom prst="rect">
                <a:avLst/>
              </a:prstGeom>
            </p:spPr>
          </p:pic>
          <p:sp>
            <p:nvSpPr>
              <p:cNvPr id="15" name="右大括号 14"/>
              <p:cNvSpPr/>
              <p:nvPr/>
            </p:nvSpPr>
            <p:spPr>
              <a:xfrm>
                <a:off x="6411433" y="2488019"/>
                <a:ext cx="584790" cy="2445488"/>
              </a:xfrm>
              <a:prstGeom prst="rightBrace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6673278" y="3493922"/>
              <a:ext cx="2013522" cy="646331"/>
            </a:xfrm>
            <a:prstGeom prst="rect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zh-CN" altLang="en-US" smtClean="0">
                  <a:latin typeface="+mn-lt"/>
                  <a:ea typeface="Hiragino Sans GB W3" charset="-122"/>
                  <a:cs typeface="Hiragino Sans GB W3" charset="-122"/>
                </a:rPr>
                <a:t>对搜索引擎不友好对爬虫也不友好</a:t>
              </a:r>
              <a:endParaRPr kumimoji="1" lang="zh-CN" altLang="en-US">
                <a:latin typeface="+mn-lt"/>
                <a:ea typeface="Hiragino Sans GB W3" charset="-122"/>
                <a:cs typeface="Hiragino Sans GB W3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Selenium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PhantomJS</a:t>
            </a:r>
            <a:endParaRPr kumimoji="1"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1132367" y="1648047"/>
            <a:ext cx="687926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Selenium</a:t>
            </a:r>
          </a:p>
          <a:p>
            <a:r>
              <a:rPr lang="en-US" altLang="zh-CN" dirty="0" smtClean="0"/>
              <a:t>	</a:t>
            </a:r>
            <a:r>
              <a:rPr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Selenium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是一个</a:t>
            </a:r>
            <a:r>
              <a:rPr lang="en-US" altLang="zh-CN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Web</a:t>
            </a:r>
            <a:r>
              <a:rPr lang="zh-CN" altLang="en-US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的自动化测试工具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，最初是为网站自动化测试而开发</a:t>
            </a:r>
            <a:r>
              <a:rPr lang="zh-CN" altLang="en-US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的，</a:t>
            </a:r>
            <a:r>
              <a:rPr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Selenium 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可以直接运行在浏览器上，它支持所有主流的浏览器（包括</a:t>
            </a:r>
            <a:r>
              <a:rPr lang="en-US" altLang="zh-CN" sz="1400" dirty="0">
                <a:latin typeface="Hiragino Sans GB W3" charset="-122"/>
                <a:ea typeface="Hiragino Sans GB W3" charset="-122"/>
                <a:cs typeface="Hiragino Sans GB W3" charset="-122"/>
              </a:rPr>
              <a:t>PhantomJS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这些无界面的</a:t>
            </a:r>
            <a:r>
              <a:rPr lang="zh-CN" altLang="en-US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浏览器</a:t>
            </a:r>
            <a:r>
              <a:rPr lang="zh-CN" altLang="en-US" sz="1400" dirty="0" smtClean="0"/>
              <a:t>）</a:t>
            </a:r>
            <a:r>
              <a:rPr lang="zh-CN" altLang="en-US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，</a:t>
            </a:r>
            <a:r>
              <a:rPr lang="zh-CN" altLang="en-US" sz="1400" dirty="0" smtClean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可以接收指令，让</a:t>
            </a:r>
            <a:r>
              <a:rPr lang="zh-CN" altLang="en-US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浏览器自动加载页面，获取需要的数据，甚至页面</a:t>
            </a:r>
            <a:r>
              <a:rPr lang="zh-CN" altLang="en-US" sz="1400" dirty="0" smtClean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截屏</a:t>
            </a:r>
            <a:endParaRPr lang="en-US" altLang="zh-CN" sz="1400" dirty="0" smtClean="0">
              <a:solidFill>
                <a:srgbClr val="C0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kumimoji="1" lang="en-US" altLang="zh-CN" sz="14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kumimoji="1" lang="en-US" altLang="zh-CN" sz="14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PhantomJS</a:t>
            </a:r>
          </a:p>
          <a:p>
            <a:r>
              <a:rPr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PhantomJS</a:t>
            </a:r>
            <a:r>
              <a:rPr lang="en-US" altLang="zh-CN" sz="1400" dirty="0">
                <a:latin typeface="Hiragino Sans GB W3" charset="-122"/>
                <a:ea typeface="Hiragino Sans GB W3" charset="-122"/>
                <a:cs typeface="Hiragino Sans GB W3" charset="-122"/>
              </a:rPr>
              <a:t> 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是一个基于</a:t>
            </a:r>
            <a:r>
              <a:rPr lang="en-US" altLang="zh-CN" sz="1400" dirty="0">
                <a:latin typeface="Hiragino Sans GB W3" charset="-122"/>
                <a:ea typeface="Hiragino Sans GB W3" charset="-122"/>
                <a:cs typeface="Hiragino Sans GB W3" charset="-122"/>
              </a:rPr>
              <a:t>Webkit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的</a:t>
            </a:r>
            <a:r>
              <a:rPr lang="zh-CN" altLang="en-US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“无界面”</a:t>
            </a:r>
            <a:r>
              <a:rPr lang="en-US" altLang="zh-CN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(headless)</a:t>
            </a:r>
            <a:r>
              <a:rPr lang="zh-CN" altLang="en-US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浏览器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，它会把网站加载到内存并执行页面上的 </a:t>
            </a:r>
            <a:r>
              <a:rPr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JavaScript</a:t>
            </a:r>
          </a:p>
          <a:p>
            <a:endParaRPr lang="en-US" altLang="zh-CN" sz="14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75907" y="4752753"/>
            <a:ext cx="6539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http://selenium-python-zh.readthedocs.io/en/latest/waits.html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08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Selenium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PhantomJS</a:t>
            </a:r>
            <a:r>
              <a:rPr lang="zh-CN" altLang="en-US" b="1" dirty="0" smtClean="0"/>
              <a:t>入门</a:t>
            </a:r>
            <a:endParaRPr kumimoji="1"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1446028" y="1541721"/>
            <a:ext cx="690053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加载网页：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from selenium import webdriver 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 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= webdriver.PhantomJS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“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c:</a:t>
            </a:r>
            <a:r>
              <a:rPr lang="mr-IN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…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/pantomjs.exe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”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driver.get("http://www.baidu.com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/")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driver.save_screenshot("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长城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.png")</a:t>
            </a:r>
            <a:endParaRPr kumimoji="1"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定位和操作：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driver.find_element_by_id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(“kw”).send_keys(“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长城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”)</a:t>
            </a: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driver.find_element_by_id("su").click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查看请求信息：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driver.page_source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driver.get_cookies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driver.current_url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退出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driver.close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#</a:t>
            </a:r>
            <a:r>
              <a:rPr lang="zh-CN" altLang="en-US" dirty="0" smtClean="0"/>
              <a:t>退出当前页面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driver.quit()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 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#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退出浏览器</a:t>
            </a: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01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smtClean="0"/>
              <a:t>页面元素定位</a:t>
            </a:r>
            <a:endParaRPr kumimoji="1" lang="zh-CN" altLang="en-US" sz="3600"/>
          </a:p>
        </p:txBody>
      </p:sp>
      <p:sp>
        <p:nvSpPr>
          <p:cNvPr id="8" name="文本框 7"/>
          <p:cNvSpPr txBox="1"/>
          <p:nvPr/>
        </p:nvSpPr>
        <p:spPr>
          <a:xfrm>
            <a:off x="1461975" y="1616149"/>
            <a:ext cx="732051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/>
              <a:t>用法：</a:t>
            </a:r>
            <a:endParaRPr lang="en-US" altLang="zh-CN" dirty="0" smtClean="0"/>
          </a:p>
          <a:p>
            <a:pPr marL="800100" lvl="1" indent="-342900"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find_element_by_id (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返回一个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find_elements_by_xpath 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（返回一个列表）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find_elements_by_link_text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find_elements_by_partial_link_text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find_elements_by_tag_name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find_elements_by_class_name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find_elements_by_css_selector</a:t>
            </a:r>
          </a:p>
          <a:p>
            <a:pPr marL="342900" indent="-342900">
              <a:buFont typeface="Arial" charset="0"/>
              <a:buChar char="•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注意点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:</a:t>
            </a:r>
            <a:endParaRPr lang="zh-CN" altLang="en-US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find_element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和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find_elements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的区别：返回一个和返回一个列表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by_link_text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和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by_partial_link_text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的区别：全部文本和包含某个文本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by_css_selector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的用法：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#food span.dairy.aged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by_xpath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中获取属性和文本需要使用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get_attribute()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和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.text</a:t>
            </a: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531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smtClean="0"/>
              <a:t>动手练习</a:t>
            </a:r>
            <a:endParaRPr kumimoji="1" lang="zh-CN" altLang="en-US" sz="3600"/>
          </a:p>
        </p:txBody>
      </p:sp>
      <p:sp>
        <p:nvSpPr>
          <p:cNvPr id="2" name="文本框 1"/>
          <p:cNvSpPr txBox="1"/>
          <p:nvPr/>
        </p:nvSpPr>
        <p:spPr>
          <a:xfrm>
            <a:off x="3296093" y="1648041"/>
            <a:ext cx="2307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1" lang="zh-CN" altLang="en-US" smtClean="0">
                <a:latin typeface="Hiragino Sans GB W3" charset="-122"/>
                <a:ea typeface="Hiragino Sans GB W3" charset="-122"/>
                <a:cs typeface="Hiragino Sans GB W3" charset="-122"/>
              </a:rPr>
              <a:t>模拟登陆豆瓣网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2151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cookie</a:t>
            </a:r>
            <a:endParaRPr kumimoji="1" lang="zh-CN" altLang="en-US" sz="3600"/>
          </a:p>
        </p:txBody>
      </p:sp>
      <p:sp>
        <p:nvSpPr>
          <p:cNvPr id="8" name="文本框 7"/>
          <p:cNvSpPr txBox="1"/>
          <p:nvPr/>
        </p:nvSpPr>
        <p:spPr>
          <a:xfrm>
            <a:off x="1398180" y="1860697"/>
            <a:ext cx="70334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Cookie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相关用法：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{</a:t>
            </a:r>
            <a:r>
              <a:rPr lang="en-US" altLang="zh-CN" sz="1600" dirty="0"/>
              <a:t>cookie</a:t>
            </a:r>
            <a:r>
              <a:rPr lang="en-US" altLang="zh-CN" sz="1600" dirty="0" smtClean="0"/>
              <a:t>[‘name’]: </a:t>
            </a:r>
            <a:r>
              <a:rPr lang="en-US" altLang="zh-CN" sz="1600" dirty="0"/>
              <a:t>cookie</a:t>
            </a:r>
            <a:r>
              <a:rPr lang="en-US" altLang="zh-CN" sz="1600" dirty="0" smtClean="0"/>
              <a:t>[‘value’]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for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cookie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in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driver.get_cookies()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}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1600" dirty="0"/>
              <a:t>driver.delete_cookie("CookieName</a:t>
            </a:r>
            <a:r>
              <a:rPr lang="en-US" altLang="zh-CN" sz="1600" dirty="0" smtClean="0"/>
              <a:t>")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1600" dirty="0" smtClean="0"/>
              <a:t>driver.delete_all_cookies()</a:t>
            </a: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343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26291</TotalTime>
  <Pages>0</Pages>
  <Words>511</Words>
  <Characters>0</Characters>
  <Application>Microsoft Macintosh PowerPoint</Application>
  <DocSecurity>0</DocSecurity>
  <PresentationFormat>全屏显示(4:3)</PresentationFormat>
  <Lines>0</Lines>
  <Paragraphs>127</Paragraphs>
  <Slides>16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Calibri</vt:lpstr>
      <vt:lpstr>Eurostile</vt:lpstr>
      <vt:lpstr>Hiragino Sans GB W3</vt:lpstr>
      <vt:lpstr>Mangal</vt:lpstr>
      <vt:lpstr>PingFang SC</vt:lpstr>
      <vt:lpstr>Wingdings</vt:lpstr>
      <vt:lpstr>宋体</vt:lpstr>
      <vt:lpstr>微软雅黑</vt:lpstr>
      <vt:lpstr>Arial</vt:lpstr>
      <vt:lpstr>1_Office 主题</vt:lpstr>
      <vt:lpstr>PowerPoint 演示文稿</vt:lpstr>
      <vt:lpstr>第三部分课程概要</vt:lpstr>
      <vt:lpstr>后续爬虫代码的建议</vt:lpstr>
      <vt:lpstr>动态HTML技术了解</vt:lpstr>
      <vt:lpstr>Selenium和PhantomJS</vt:lpstr>
      <vt:lpstr>Selenium和PhantomJS入门</vt:lpstr>
      <vt:lpstr>页面元素定位</vt:lpstr>
      <vt:lpstr>动手练习</vt:lpstr>
      <vt:lpstr>cookie</vt:lpstr>
      <vt:lpstr>页面等待</vt:lpstr>
      <vt:lpstr>PowerPoint 演示文稿</vt:lpstr>
      <vt:lpstr>动手练习</vt:lpstr>
      <vt:lpstr>Selenium总结</vt:lpstr>
      <vt:lpstr>Tesseract</vt:lpstr>
      <vt:lpstr>Tesseract处理规范的文字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cp:keywords/>
  <dc:description/>
  <cp:lastModifiedBy>Microsoft Office 用户</cp:lastModifiedBy>
  <cp:revision>124</cp:revision>
  <dcterms:created xsi:type="dcterms:W3CDTF">2015-04-23T13:51:39Z</dcterms:created>
  <dcterms:modified xsi:type="dcterms:W3CDTF">2017-11-19T02:05:56Z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2052-9.1.0.4994</vt:lpwstr>
  </property>
</Properties>
</file>